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2"/>
  </p:notesMasterIdLst>
  <p:handoutMasterIdLst>
    <p:handoutMasterId r:id="rId13"/>
  </p:handoutMasterIdLst>
  <p:sldIdLst>
    <p:sldId id="256" r:id="rId6"/>
    <p:sldId id="269" r:id="rId7"/>
    <p:sldId id="275" r:id="rId8"/>
    <p:sldId id="271" r:id="rId9"/>
    <p:sldId id="276" r:id="rId10"/>
    <p:sldId id="272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156635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4" autoAdjust="0"/>
    <p:restoredTop sz="93381" autoAdjust="0"/>
  </p:normalViewPr>
  <p:slideViewPr>
    <p:cSldViewPr>
      <p:cViewPr varScale="1">
        <p:scale>
          <a:sx n="70" d="100"/>
          <a:sy n="70" d="100"/>
        </p:scale>
        <p:origin x="136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804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70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648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3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1237" y="1905000"/>
            <a:ext cx="7429500" cy="1752600"/>
          </a:xfrm>
        </p:spPr>
        <p:txBody>
          <a:bodyPr/>
          <a:lstStyle/>
          <a:p>
            <a:r>
              <a:rPr lang="en-US" sz="2400" dirty="0" smtClean="0">
                <a:solidFill>
                  <a:schemeClr val="dk1"/>
                </a:solidFill>
              </a:rPr>
              <a:t>Sub activity MA1.1.1.1</a:t>
            </a:r>
            <a:r>
              <a:rPr lang="en-US" sz="2400" dirty="0">
                <a:solidFill>
                  <a:schemeClr val="dk1"/>
                </a:solidFill>
              </a:rPr>
              <a:t>. </a:t>
            </a:r>
            <a:endParaRPr lang="en-US" sz="2400" dirty="0" smtClean="0">
              <a:solidFill>
                <a:schemeClr val="dk1"/>
              </a:solidFill>
            </a:endParaRPr>
          </a:p>
          <a:p>
            <a:r>
              <a:rPr lang="en-US" sz="2400" dirty="0" smtClean="0">
                <a:solidFill>
                  <a:schemeClr val="dk1"/>
                </a:solidFill>
              </a:rPr>
              <a:t>Disseminate </a:t>
            </a:r>
            <a:r>
              <a:rPr lang="en-US" sz="2400" dirty="0">
                <a:solidFill>
                  <a:schemeClr val="dk1"/>
                </a:solidFill>
              </a:rPr>
              <a:t>promising technologies tested over the past two years (2016-2017) to intensify vegetable  mono-cropping in off-season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438399" y="4267200"/>
            <a:ext cx="4575175" cy="1371600"/>
          </a:xfrm>
        </p:spPr>
        <p:txBody>
          <a:bodyPr/>
          <a:lstStyle/>
          <a:p>
            <a:r>
              <a:rPr lang="en-US" sz="1600" dirty="0"/>
              <a:t>Jean Baptiste </a:t>
            </a:r>
            <a:r>
              <a:rPr lang="en-US" sz="1600" dirty="0" smtClean="0"/>
              <a:t>Tignegre</a:t>
            </a:r>
          </a:p>
          <a:p>
            <a:r>
              <a:rPr lang="en-US" sz="1600" dirty="0"/>
              <a:t>World Vegetable Center</a:t>
            </a:r>
          </a:p>
          <a:p>
            <a:r>
              <a:rPr lang="en-US" sz="1600" dirty="0" smtClean="0"/>
              <a:t>Africa RISING Activities review </a:t>
            </a:r>
            <a:r>
              <a:rPr lang="en-US" sz="1600" dirty="0"/>
              <a:t>and </a:t>
            </a:r>
            <a:r>
              <a:rPr lang="en-US" sz="1600" dirty="0" smtClean="0"/>
              <a:t>Planning meeting, Accra: 6-8 June 2018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909638"/>
              </p:ext>
            </p:extLst>
          </p:nvPr>
        </p:nvGraphicFramePr>
        <p:xfrm>
          <a:off x="27296" y="1567653"/>
          <a:ext cx="9116704" cy="5753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377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411067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3131831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1015454">
                  <a:extLst>
                    <a:ext uri="{9D8B030D-6E8A-4147-A177-3AD203B41FA5}">
                      <a16:colId xmlns:a16="http://schemas.microsoft.com/office/drawing/2014/main" xmlns="" val="456250825"/>
                    </a:ext>
                  </a:extLst>
                </a:gridCol>
                <a:gridCol w="2441975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32551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._1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no._ </a:t>
                      </a:r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no._ </a:t>
                      </a:r>
                      <a:r>
                        <a:rPr lang="en-US" sz="1200" dirty="0" smtClean="0"/>
                        <a:t>1.1.1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603986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Sub-activity: Ghana 1.1.1.1</a:t>
                      </a:r>
                      <a:endParaRPr lang="fr-FR" sz="16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Test, disseminate and adapt crop, livestock and integrated crop-livestock technologies and practices to increase and sustain productivity of smallholder crop-livestock farming systems</a:t>
                      </a:r>
                      <a:endParaRPr lang="fr-FR" sz="16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Upper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East and Northern Regions in Ghana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1st May 2018-30 April 2019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1.Field trials established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2.Database on vegetables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3.Field days organized</a:t>
                      </a:r>
                      <a:endParaRPr lang="fr-FR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1157834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Productivity (Crop yield and cropping intensity at the plot and farm levels)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Economic (Profitability and input use efficiency at the plot and farm levels)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Social (Gender equity at the farm and household level)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WorldVeg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IITA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MOFA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IWMI 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667564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This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activity l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inks to nutrition sensitive agriculture.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It aims at providing adapted varieties to overcome malnutrition and generate income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1963457"/>
                  </a:ext>
                </a:extLst>
              </a:tr>
              <a:tr h="500567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70 913,000  USD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12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051193"/>
              </p:ext>
            </p:extLst>
          </p:nvPr>
        </p:nvGraphicFramePr>
        <p:xfrm>
          <a:off x="0" y="0"/>
          <a:ext cx="9144000" cy="7365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  <a:r>
                        <a:rPr lang="fr-FR" sz="2000" b="1" i="1" baseline="0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Identification of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varieties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crop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species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adapted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to the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Upper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east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Northern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Regions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Ghana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under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rainfed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conditions</a:t>
                      </a:r>
                      <a:endParaRPr lang="fr-FR" sz="2000" dirty="0" smtClean="0"/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Objective: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test/disseminate </a:t>
                      </a: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rainfed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tomato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pepper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demonstration fields for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selected high-yield and disease-resistant varieties</a:t>
                      </a: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beneficiaries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Ninety farmers in the communities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thee UER &amp; NR </a:t>
                      </a: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design: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randomized complete blocks with farmers as replicates. </a:t>
                      </a: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tested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improved varieties of each species including farmers' variety as the control. </a:t>
                      </a: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Farmers’ PVS will be organized to document farmers' preferences for improved varieties and production practices. </a:t>
                      </a:r>
                    </a:p>
                    <a:p>
                      <a:endParaRPr lang="en-US" sz="2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Data: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yield, varietal performances to plant diseases, and farmers’ preferred traits.</a:t>
                      </a:r>
                      <a:endParaRPr lang="fr-FR" sz="2800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89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289949"/>
              </p:ext>
            </p:extLst>
          </p:nvPr>
        </p:nvGraphicFramePr>
        <p:xfrm>
          <a:off x="0" y="-33338"/>
          <a:ext cx="9144000" cy="7706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dry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season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crops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in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Northern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Ghana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using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hubs and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other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surface water (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dams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lakes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fr-FR" sz="2000" dirty="0" smtClean="0"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80 variety trials will be conducted at the Vegetable Hubs and farmers’ fields in the Upper East and Northern Regions </a:t>
                      </a:r>
                    </a:p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</a:t>
                      </a:r>
                      <a:r>
                        <a:rPr lang="en-US" sz="3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tested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varieties of tomato and pepper to select performing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varieties. </a:t>
                      </a:r>
                    </a:p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  <a:r>
                        <a:rPr lang="en-US" sz="3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layout</a:t>
                      </a: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RCBD with 3 replications</a:t>
                      </a: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Separate trials will be conducted for varieties of each crop species using farmers' variety as control. </a:t>
                      </a:r>
                    </a:p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Data:</a:t>
                      </a:r>
                      <a:r>
                        <a:rPr lang="en-US" sz="3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yield,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plant diseases, and farmers’ preferred traits. </a:t>
                      </a: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days &amp; PVS will be organized to document male and female farmers' preferences for the various </a:t>
                      </a:r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characteristcs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fr-FR" sz="2400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6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957482"/>
              </p:ext>
            </p:extLst>
          </p:nvPr>
        </p:nvGraphicFramePr>
        <p:xfrm>
          <a:off x="0" y="762000"/>
          <a:ext cx="9144000" cy="7365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74399">
                <a:tc>
                  <a:txBody>
                    <a:bodyPr/>
                    <a:lstStyle/>
                    <a:p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mprove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capacity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farmers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on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gardening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post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harvest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handling and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processing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techniques</a:t>
                      </a:r>
                      <a:endParaRPr lang="fr-FR" sz="2000" dirty="0"/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endParaRPr lang="en-US" sz="3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activity will improve the capacity of vegetable farmers through training on vegetable gardens. </a:t>
                      </a:r>
                    </a:p>
                    <a:p>
                      <a:endParaRPr lang="en-US" sz="3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training sessions will focus on good agricultural practices for the implementation of nurseries, production itinerary, post-harvest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vegetable processing</a:t>
                      </a:r>
                      <a:endParaRPr lang="fr-FR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07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1237" y="1905000"/>
            <a:ext cx="7429500" cy="1752600"/>
          </a:xfrm>
        </p:spPr>
        <p:txBody>
          <a:bodyPr/>
          <a:lstStyle/>
          <a:p>
            <a:r>
              <a:rPr lang="en-US" sz="2400" dirty="0" smtClean="0">
                <a:solidFill>
                  <a:schemeClr val="dk1"/>
                </a:solidFill>
              </a:rPr>
              <a:t>Sub activity MA1.1.1.1</a:t>
            </a:r>
            <a:r>
              <a:rPr lang="en-US" sz="2400" dirty="0">
                <a:solidFill>
                  <a:schemeClr val="dk1"/>
                </a:solidFill>
              </a:rPr>
              <a:t>. </a:t>
            </a:r>
            <a:endParaRPr lang="en-US" sz="2400" dirty="0" smtClean="0">
              <a:solidFill>
                <a:schemeClr val="dk1"/>
              </a:solidFill>
            </a:endParaRPr>
          </a:p>
          <a:p>
            <a:r>
              <a:rPr lang="en-US" sz="2400" dirty="0" smtClean="0">
                <a:solidFill>
                  <a:schemeClr val="dk1"/>
                </a:solidFill>
              </a:rPr>
              <a:t>Disseminate </a:t>
            </a:r>
            <a:r>
              <a:rPr lang="en-US" sz="2400" dirty="0">
                <a:solidFill>
                  <a:schemeClr val="dk1"/>
                </a:solidFill>
              </a:rPr>
              <a:t>promising technologies tested over the past two years (2016-2017) to intensify vegetable  mono-cropping in off-season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438399" y="4267200"/>
            <a:ext cx="4575175" cy="1371600"/>
          </a:xfrm>
        </p:spPr>
        <p:txBody>
          <a:bodyPr/>
          <a:lstStyle/>
          <a:p>
            <a:r>
              <a:rPr lang="en-US" sz="1600" dirty="0"/>
              <a:t>Jean Baptiste </a:t>
            </a:r>
            <a:r>
              <a:rPr lang="en-US" sz="1600" dirty="0" smtClean="0"/>
              <a:t>Tignegre</a:t>
            </a:r>
          </a:p>
          <a:p>
            <a:r>
              <a:rPr lang="en-US" sz="1600" dirty="0"/>
              <a:t>World Vegetable Center</a:t>
            </a:r>
          </a:p>
          <a:p>
            <a:r>
              <a:rPr lang="en-US" sz="1600" dirty="0" smtClean="0"/>
              <a:t>Africa RISING Activities review </a:t>
            </a:r>
            <a:r>
              <a:rPr lang="en-US" sz="1600" dirty="0"/>
              <a:t>and </a:t>
            </a:r>
            <a:r>
              <a:rPr lang="en-US" sz="1600" dirty="0" smtClean="0"/>
              <a:t>Planning meeting, Accra: 6-8 June 2018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52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9f5e9607-a28b-487e-b093-da60e75ee109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374</TotalTime>
  <Words>556</Words>
  <Application>Microsoft Office PowerPoint</Application>
  <PresentationFormat>Affichage à l'écran (4:3)</PresentationFormat>
  <Paragraphs>63</Paragraphs>
  <Slides>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Jean-Baptiste De La Salle Tignegre</cp:lastModifiedBy>
  <cp:revision>44</cp:revision>
  <cp:lastPrinted>2011-10-06T11:45:23Z</cp:lastPrinted>
  <dcterms:created xsi:type="dcterms:W3CDTF">2018-05-19T10:21:56Z</dcterms:created>
  <dcterms:modified xsi:type="dcterms:W3CDTF">2018-06-07T08:39:57Z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